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25" r:id="rId5"/>
    <p:sldMasterId id="2147483738" r:id="rId6"/>
    <p:sldMasterId id="2147483751" r:id="rId7"/>
    <p:sldMasterId id="2147483764" r:id="rId8"/>
    <p:sldMasterId id="2147483777" r:id="rId9"/>
    <p:sldMasterId id="2147483790" r:id="rId10"/>
    <p:sldMasterId id="2147483803" r:id="rId11"/>
    <p:sldMasterId id="2147483816" r:id="rId12"/>
    <p:sldMasterId id="2147483829" r:id="rId13"/>
  </p:sldMasterIdLst>
  <p:sldIdLst>
    <p:sldId id="274" r:id="rId14"/>
    <p:sldId id="258" r:id="rId15"/>
    <p:sldId id="260" r:id="rId16"/>
    <p:sldId id="261" r:id="rId17"/>
    <p:sldId id="262" r:id="rId18"/>
    <p:sldId id="264" r:id="rId19"/>
    <p:sldId id="265" r:id="rId20"/>
    <p:sldId id="280" r:id="rId21"/>
    <p:sldId id="269" r:id="rId22"/>
    <p:sldId id="275" r:id="rId23"/>
    <p:sldId id="276" r:id="rId24"/>
    <p:sldId id="271" r:id="rId25"/>
    <p:sldId id="273" r:id="rId26"/>
    <p:sldId id="286" r:id="rId27"/>
    <p:sldId id="272" r:id="rId28"/>
    <p:sldId id="266" r:id="rId29"/>
    <p:sldId id="267" r:id="rId30"/>
    <p:sldId id="268" r:id="rId31"/>
    <p:sldId id="270" r:id="rId32"/>
    <p:sldId id="279" r:id="rId33"/>
    <p:sldId id="277" r:id="rId34"/>
    <p:sldId id="281" r:id="rId35"/>
    <p:sldId id="282" r:id="rId36"/>
    <p:sldId id="283" r:id="rId37"/>
    <p:sldId id="284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4" d="100"/>
          <a:sy n="64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5354-722C-409E-BFC1-FC4C511E8F5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C256-03FA-4DE0-B652-9805165C6A8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519FD6-EFB4-4F9B-83CD-CC5F325645F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849C7-4A7C-4939-8AEF-1E9E6794E61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B62-8711-4234-8CEC-3909175B846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E6D-16E9-432F-B579-62D3F3D2A65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46D03-E524-4900-999A-978E2A9CDDA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7FEA77-C978-4939-ACB0-F6ECDFF1CA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6DC97-F936-48DB-844D-15C4526ECAC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4680F-2DAD-4DEE-BF53-AAB754C2D2BA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FCF-1A55-47FC-A06A-C99B74FF523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CF9414-6C59-440D-97FF-91C69BD7D3F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9D9D-486E-41A5-97F6-655904DB5A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FDD5-5E18-4BAC-8E28-EA47D42CB2A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E1DF-286B-4E1E-A58E-7E9E87854CA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14B7-9FBD-4C16-9BF7-BFC9DF1F274D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A2C5-29E5-49CD-9733-63D5885BF15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1AF3-8DDB-4EF5-810A-20407C00CBE3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8EE50-ACB6-4941-A8A6-2506210529A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ECE73-FC86-448B-8794-3F6CB75F5B9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E2BD-337E-4AFF-ACBA-44BADFAEA32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1AD5-04D3-4BF2-81EE-E421626A76B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DE63A-CFB7-47A0-A2F1-F7A0DCA74F2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615DB-EFAE-4CDC-9FE6-543375E54C06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8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9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7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3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7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69FA71-7615-4591-9F2C-9A867518D8E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9/18/2019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940411-3FC3-400F-AA37-0BFFC0EBDF0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0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series/observer-special-repor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7407275" cy="2590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6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6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dirty="0">
                <a:solidFill>
                  <a:schemeClr val="tx2">
                    <a:satMod val="130000"/>
                  </a:schemeClr>
                </a:solidFill>
              </a:rPr>
              <a:t>Persuasive Techniques </a:t>
            </a:r>
            <a:br>
              <a:rPr lang="en-US" sz="6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dirty="0">
                <a:solidFill>
                  <a:schemeClr val="tx2">
                    <a:satMod val="130000"/>
                  </a:schemeClr>
                </a:solidFill>
              </a:rPr>
              <a:t>&amp; </a:t>
            </a:r>
            <a:br>
              <a:rPr lang="en-US" sz="6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6000" dirty="0">
                <a:solidFill>
                  <a:schemeClr val="tx2">
                    <a:satMod val="130000"/>
                  </a:schemeClr>
                </a:solidFill>
              </a:rPr>
              <a:t>Rhetorical Appeals</a:t>
            </a:r>
            <a:br>
              <a:rPr lang="en-US" sz="6000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7772400" cy="990600"/>
          </a:xfrm>
        </p:spPr>
        <p:txBody>
          <a:bodyPr/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600" i="1" dirty="0">
              <a:solidFill>
                <a:prstClr val="black"/>
              </a:solidFill>
              <a:latin typeface="Calibri"/>
            </a:endParaRPr>
          </a:p>
          <a:p>
            <a:pPr marL="0" lvl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1600" i="1" dirty="0">
                <a:solidFill>
                  <a:prstClr val="black"/>
                </a:solidFill>
                <a:latin typeface="Calibri"/>
              </a:rPr>
              <a:t>Adapted from www.henryk12.net/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middleton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wp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-content/uploads/.../</a:t>
            </a:r>
            <a:r>
              <a:rPr lang="en-US" sz="1600" b="1" i="1" dirty="0">
                <a:solidFill>
                  <a:prstClr val="black"/>
                </a:solidFill>
                <a:latin typeface="Calibri"/>
              </a:rPr>
              <a:t>Persuasive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-PPT.ppt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6988" eaLnBrk="1" hangingPunct="1">
              <a:defRPr/>
            </a:pPr>
            <a:endParaRPr lang="en-US" sz="4800" dirty="0">
              <a:latin typeface="Karaoke Superstar BV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 </a:t>
            </a:r>
            <a:r>
              <a:rPr lang="en-US" sz="3200" dirty="0"/>
              <a:t>(cont.)</a:t>
            </a:r>
            <a:endParaRPr lang="en-US" dirty="0"/>
          </a:p>
        </p:txBody>
      </p:sp>
      <p:pic>
        <p:nvPicPr>
          <p:cNvPr id="5" name="Content Placeholder 4" descr="https://i.guim.co.uk/img/media/b605efea59b63ca26f934ca087c0e889604f3978/0_0_5616_3370/master/5616.jpg?width=300&amp;quality=85&amp;auto=format&amp;fit=max&amp;s=9e574a56417ee1cf33e442e4ae01441a">
            <a:extLst>
              <a:ext uri="{FF2B5EF4-FFF2-40B4-BE49-F238E27FC236}">
                <a16:creationId xmlns:a16="http://schemas.microsoft.com/office/drawing/2014/main" id="{BB606B7F-4639-4D19-98E8-1CCCFD0B906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2820"/>
            <a:ext cx="4495800" cy="2748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8F2319-6B3B-42B6-BC59-79608C0CF1DE}"/>
              </a:ext>
            </a:extLst>
          </p:cNvPr>
          <p:cNvSpPr/>
          <p:nvPr/>
        </p:nvSpPr>
        <p:spPr>
          <a:xfrm>
            <a:off x="1905000" y="4419600"/>
            <a:ext cx="5791200" cy="16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FFFF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Observer special report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800" b="1" kern="1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six deaths in the US and bans around the world – is vaping safe?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33736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Calling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z="4000" dirty="0"/>
              <a:t>Bad names will cause people to construct a negative opinion about a person, group, etc. </a:t>
            </a:r>
          </a:p>
        </p:txBody>
      </p:sp>
    </p:spTree>
    <p:extLst>
      <p:ext uri="{BB962C8B-B14F-4D97-AF65-F5344CB8AC3E}">
        <p14:creationId xmlns:p14="http://schemas.microsoft.com/office/powerpoint/2010/main" val="13606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ffectLst/>
              </a:rPr>
              <a:t>Name Calling </a:t>
            </a:r>
            <a:r>
              <a:rPr lang="en-US" altLang="en-US" sz="3200" dirty="0">
                <a:effectLst/>
              </a:rPr>
              <a:t>(cont.)</a:t>
            </a:r>
            <a:endParaRPr lang="en-US" altLang="en-US" dirty="0">
              <a:effectLst/>
            </a:endParaRPr>
          </a:p>
        </p:txBody>
      </p:sp>
      <p:pic>
        <p:nvPicPr>
          <p:cNvPr id="34819" name="Picture 5" descr="31024_1_2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33512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9350" cy="1143000"/>
          </a:xfrm>
        </p:spPr>
        <p:txBody>
          <a:bodyPr/>
          <a:lstStyle/>
          <a:p>
            <a:r>
              <a:rPr lang="en-US" dirty="0"/>
              <a:t>Name Calling (cont.)</a:t>
            </a:r>
          </a:p>
        </p:txBody>
      </p:sp>
      <p:pic>
        <p:nvPicPr>
          <p:cNvPr id="214018" name="Picture 2" descr="Image result for name calling adverti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7010400" cy="541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ffectLst/>
              </a:rPr>
              <a:t>Name Calling </a:t>
            </a:r>
            <a:r>
              <a:rPr lang="en-US" altLang="en-US" sz="3200" dirty="0">
                <a:effectLst/>
              </a:rPr>
              <a:t>(cont.)</a:t>
            </a:r>
            <a:endParaRPr lang="en-US" altLang="en-US" dirty="0">
              <a:effectLst/>
            </a:endParaRPr>
          </a:p>
        </p:txBody>
      </p:sp>
      <p:pic>
        <p:nvPicPr>
          <p:cNvPr id="31747" name="Picture 5" descr="MK-AS123A_ADVER_D_200810012146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61722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Testimonial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4400" dirty="0"/>
              <a:t>A well-known person or a previous customer supports or endorses something (e.g., a product)</a:t>
            </a:r>
          </a:p>
        </p:txBody>
      </p:sp>
    </p:spTree>
    <p:extLst>
      <p:ext uri="{BB962C8B-B14F-4D97-AF65-F5344CB8AC3E}">
        <p14:creationId xmlns:p14="http://schemas.microsoft.com/office/powerpoint/2010/main" val="9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ffectLst/>
              </a:rPr>
              <a:t>Testimonial </a:t>
            </a:r>
            <a:r>
              <a:rPr lang="en-US" altLang="en-US" sz="3200" dirty="0">
                <a:effectLst/>
              </a:rPr>
              <a:t>(cont.)</a:t>
            </a:r>
            <a:endParaRPr lang="en-US" altLang="en-US" dirty="0">
              <a:effectLst/>
            </a:endParaRPr>
          </a:p>
        </p:txBody>
      </p:sp>
      <p:pic>
        <p:nvPicPr>
          <p:cNvPr id="10242" name="Picture 2" descr="Image result for testimonial propaganda exam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848600" cy="474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7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ffectLst/>
              </a:rPr>
              <a:t>Testimonial </a:t>
            </a:r>
            <a:r>
              <a:rPr lang="en-US" altLang="en-US" sz="3200" dirty="0">
                <a:effectLst/>
              </a:rPr>
              <a:t>(cont.)</a:t>
            </a:r>
            <a:endParaRPr lang="en-US" altLang="en-US" dirty="0">
              <a:effectLst/>
            </a:endParaRPr>
          </a:p>
        </p:txBody>
      </p:sp>
      <p:pic>
        <p:nvPicPr>
          <p:cNvPr id="9218" name="Picture 2" descr="Image result for testimonial propaganda exam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8182011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7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400" dirty="0"/>
              <a:t>Time is running out, so act quickly!</a:t>
            </a:r>
          </a:p>
        </p:txBody>
      </p:sp>
    </p:spTree>
    <p:extLst>
      <p:ext uri="{BB962C8B-B14F-4D97-AF65-F5344CB8AC3E}">
        <p14:creationId xmlns:p14="http://schemas.microsoft.com/office/powerpoint/2010/main" val="29906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Bandwagon Technique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4400" dirty="0"/>
              <a:t>Everyone is doing something, so you should, too!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4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Opportunity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6248400" cy="54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Opportunity </a:t>
            </a:r>
            <a:r>
              <a:rPr lang="en-US" sz="3200" dirty="0"/>
              <a:t>(cont.)</a:t>
            </a:r>
            <a:endParaRPr lang="en-US" dirty="0"/>
          </a:p>
        </p:txBody>
      </p:sp>
      <p:pic>
        <p:nvPicPr>
          <p:cNvPr id="6146" name="Picture 2" descr="Image result for limited time offer 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619125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6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Restating an idea using the same words</a:t>
            </a:r>
          </a:p>
        </p:txBody>
      </p:sp>
    </p:spTree>
    <p:extLst>
      <p:ext uri="{BB962C8B-B14F-4D97-AF65-F5344CB8AC3E}">
        <p14:creationId xmlns:p14="http://schemas.microsoft.com/office/powerpoint/2010/main" val="24816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Expressing the same idea in different words</a:t>
            </a:r>
          </a:p>
        </p:txBody>
      </p:sp>
    </p:spTree>
    <p:extLst>
      <p:ext uri="{BB962C8B-B14F-4D97-AF65-F5344CB8AC3E}">
        <p14:creationId xmlns:p14="http://schemas.microsoft.com/office/powerpoint/2010/main" val="18679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Repeating grammatical structures</a:t>
            </a:r>
          </a:p>
        </p:txBody>
      </p:sp>
    </p:spTree>
    <p:extLst>
      <p:ext uri="{BB962C8B-B14F-4D97-AF65-F5344CB8AC3E}">
        <p14:creationId xmlns:p14="http://schemas.microsoft.com/office/powerpoint/2010/main" val="8267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Using strongly contrasting words, images, ideas</a:t>
            </a:r>
          </a:p>
        </p:txBody>
      </p:sp>
    </p:spTree>
    <p:extLst>
      <p:ext uri="{BB962C8B-B14F-4D97-AF65-F5344CB8AC3E}">
        <p14:creationId xmlns:p14="http://schemas.microsoft.com/office/powerpoint/2010/main" val="13288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Rhetorical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Asking questions with obvious answers</a:t>
            </a:r>
          </a:p>
        </p:txBody>
      </p:sp>
    </p:spTree>
    <p:extLst>
      <p:ext uri="{BB962C8B-B14F-4D97-AF65-F5344CB8AC3E}">
        <p14:creationId xmlns:p14="http://schemas.microsoft.com/office/powerpoint/2010/main" val="33482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bandwagon effect ...</a:t>
            </a:r>
          </a:p>
        </p:txBody>
      </p:sp>
      <p:pic>
        <p:nvPicPr>
          <p:cNvPr id="2458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89614"/>
            <a:ext cx="5715000" cy="4774406"/>
          </a:xfrm>
          <a:prstGeom prst="rect">
            <a:avLst/>
          </a:prstGeom>
          <a:noFill/>
        </p:spPr>
      </p:pic>
      <p:pic>
        <p:nvPicPr>
          <p:cNvPr id="1028" name="Picture 4" descr="Image result for social media bandwagon">
            <a:extLst>
              <a:ext uri="{FF2B5EF4-FFF2-40B4-BE49-F238E27FC236}">
                <a16:creationId xmlns:a16="http://schemas.microsoft.com/office/drawing/2014/main" id="{529E9C14-3B81-4BCA-B865-1B075CE8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70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Bandwagon </a:t>
            </a:r>
            <a:r>
              <a:rPr lang="en-US" sz="3200" dirty="0"/>
              <a:t>(cont.)</a:t>
            </a:r>
            <a:endParaRPr lang="en-US" dirty="0"/>
          </a:p>
        </p:txBody>
      </p:sp>
      <p:pic>
        <p:nvPicPr>
          <p:cNvPr id="5" name="Picture 2" descr="Image result for bandwagon appe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447" y="1447800"/>
            <a:ext cx="339865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9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ffectLst/>
              </a:rPr>
              <a:t>Bandwagon </a:t>
            </a:r>
            <a:r>
              <a:rPr lang="en-US" altLang="en-US" sz="3200" dirty="0">
                <a:effectLst/>
              </a:rPr>
              <a:t>(cont.)</a:t>
            </a:r>
            <a:endParaRPr lang="en-US" altLang="en-US" dirty="0">
              <a:effectLst/>
            </a:endParaRPr>
          </a:p>
        </p:txBody>
      </p:sp>
      <p:pic>
        <p:nvPicPr>
          <p:cNvPr id="22530" name="Picture 2" descr="Image result for bandwagon adverti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8001000" cy="4489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5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Loaded Words and Glittering Generalities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90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b="1" dirty="0"/>
              <a:t>Loaded Words </a:t>
            </a:r>
            <a:r>
              <a:rPr lang="en-US" altLang="en-US" dirty="0"/>
              <a:t>= Words that will make you feel strongly about someone or something (fear, desire for success, excitement, being part of a group).</a:t>
            </a:r>
          </a:p>
          <a:p>
            <a:pPr>
              <a:buFont typeface="Wingdings 2" pitchFamily="18" charset="2"/>
              <a:buNone/>
            </a:pPr>
            <a:r>
              <a:rPr lang="en-US" altLang="en-US" i="1" dirty="0"/>
              <a:t>Loaded Words can be Glittering Generalities</a:t>
            </a:r>
          </a:p>
          <a:p>
            <a:pPr>
              <a:buFont typeface="Wingdings 2" pitchFamily="18" charset="2"/>
              <a:buNone/>
            </a:pPr>
            <a:r>
              <a:rPr lang="en-US" altLang="en-US" b="1" dirty="0"/>
              <a:t>Glittering Generalities </a:t>
            </a:r>
            <a:r>
              <a:rPr lang="en-US" altLang="en-US" dirty="0"/>
              <a:t>= Words that “glitter” but give no details about the product. </a:t>
            </a:r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 algn="ctr">
              <a:buFont typeface="Wingdings 2" pitchFamily="18" charset="2"/>
              <a:buNone/>
            </a:pPr>
            <a:r>
              <a:rPr lang="en-US" altLang="en-US" dirty="0"/>
              <a:t>“NEW and IMPROVED”</a:t>
            </a:r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438400" y="4049712"/>
            <a:ext cx="518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ffectLst/>
              </a:rPr>
              <a:t>Glittering Generalities </a:t>
            </a:r>
            <a:r>
              <a:rPr lang="en-US" altLang="en-US" sz="3200" dirty="0">
                <a:effectLst/>
              </a:rPr>
              <a:t>(cont.)</a:t>
            </a:r>
            <a:endParaRPr lang="en-US" altLang="en-US" dirty="0">
              <a:effectLst/>
            </a:endParaRPr>
          </a:p>
        </p:txBody>
      </p:sp>
      <p:pic>
        <p:nvPicPr>
          <p:cNvPr id="2" name="Picture 2" descr="Image result for loaded word app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943598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7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Glittering Generalities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4864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6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/>
              <a:t>Used to convince someone to act based on negative consequences if they do not</a:t>
            </a:r>
          </a:p>
        </p:txBody>
      </p:sp>
    </p:spTree>
    <p:extLst>
      <p:ext uri="{BB962C8B-B14F-4D97-AF65-F5344CB8AC3E}">
        <p14:creationId xmlns:p14="http://schemas.microsoft.com/office/powerpoint/2010/main" val="6029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275</Words>
  <Application>Microsoft Office PowerPoint</Application>
  <PresentationFormat>On-screen Show (4:3)</PresentationFormat>
  <Paragraphs>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Arial</vt:lpstr>
      <vt:lpstr>Calibri</vt:lpstr>
      <vt:lpstr>Georgia</vt:lpstr>
      <vt:lpstr>Gill Sans MT</vt:lpstr>
      <vt:lpstr>Karaoke Superstar BV</vt:lpstr>
      <vt:lpstr>Verdana</vt:lpstr>
      <vt:lpstr>Wingdings 2</vt:lpstr>
      <vt:lpstr>Solstice</vt:lpstr>
      <vt:lpstr>1_Solstice</vt:lpstr>
      <vt:lpstr>2_Solstice</vt:lpstr>
      <vt:lpstr>3_Solstice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13_Solstice</vt:lpstr>
      <vt:lpstr>  Persuasive Techniques  &amp;  Rhetorical Appeals </vt:lpstr>
      <vt:lpstr>Bandwagon Technique</vt:lpstr>
      <vt:lpstr>The bandwagon effect ...</vt:lpstr>
      <vt:lpstr>Bandwagon (cont.)</vt:lpstr>
      <vt:lpstr>Bandwagon (cont.)</vt:lpstr>
      <vt:lpstr>Loaded Words and Glittering Generalities</vt:lpstr>
      <vt:lpstr>Glittering Generalities (cont.)</vt:lpstr>
      <vt:lpstr>Glittering Generalities (cont.)</vt:lpstr>
      <vt:lpstr>Fear</vt:lpstr>
      <vt:lpstr>Fear (cont.)</vt:lpstr>
      <vt:lpstr>Fear (cont.)</vt:lpstr>
      <vt:lpstr>Name Calling</vt:lpstr>
      <vt:lpstr>Name Calling (cont.)</vt:lpstr>
      <vt:lpstr>Name Calling (cont.)</vt:lpstr>
      <vt:lpstr>Name Calling (cont.)</vt:lpstr>
      <vt:lpstr>Testimonial</vt:lpstr>
      <vt:lpstr>Testimonial (cont.)</vt:lpstr>
      <vt:lpstr>Testimonial (cont.)</vt:lpstr>
      <vt:lpstr>Limited Opportunity</vt:lpstr>
      <vt:lpstr>Limited Opportunity (cont.)</vt:lpstr>
      <vt:lpstr>Limited Opportunity (cont.)</vt:lpstr>
      <vt:lpstr>Repetition</vt:lpstr>
      <vt:lpstr>Restatement</vt:lpstr>
      <vt:lpstr>Parallelism</vt:lpstr>
      <vt:lpstr>Antithesis</vt:lpstr>
      <vt:lpstr>Rhetorical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Decker</dc:creator>
  <cp:lastModifiedBy>Andrea Decker</cp:lastModifiedBy>
  <cp:revision>16</cp:revision>
  <dcterms:created xsi:type="dcterms:W3CDTF">2013-09-12T14:13:57Z</dcterms:created>
  <dcterms:modified xsi:type="dcterms:W3CDTF">2019-09-18T12:42:04Z</dcterms:modified>
</cp:coreProperties>
</file>